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72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4" r:id="rId16"/>
    <p:sldId id="285" r:id="rId17"/>
    <p:sldId id="282" r:id="rId18"/>
    <p:sldId id="283" r:id="rId19"/>
    <p:sldId id="267" r:id="rId20"/>
    <p:sldId id="265" r:id="rId21"/>
    <p:sldId id="268" r:id="rId22"/>
    <p:sldId id="269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78" y="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7316"/>
            <a:ext cx="7772400" cy="1470025"/>
          </a:xfrm>
        </p:spPr>
        <p:txBody>
          <a:bodyPr/>
          <a:lstStyle/>
          <a:p>
            <a:r>
              <a:rPr lang="en-US" b="1">
                <a:solidFill>
                  <a:srgbClr val="003366"/>
                </a:solidFill>
              </a:rPr>
              <a:t>Examining Data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64103"/>
            <a:ext cx="6400800" cy="1060554"/>
          </a:xfrm>
        </p:spPr>
        <p:txBody>
          <a:bodyPr>
            <a:normAutofit fontScale="85000" lnSpcReduction="20000"/>
          </a:bodyPr>
          <a:lstStyle/>
          <a:p>
            <a:r>
              <a:rPr lang="en-US" sz="2600">
                <a:solidFill>
                  <a:srgbClr val="000000"/>
                </a:solidFill>
              </a:rPr>
              <a:t>Diah Pramestari, ST., MT</a:t>
            </a:r>
          </a:p>
          <a:p>
            <a:r>
              <a:rPr lang="en-US" sz="2400">
                <a:solidFill>
                  <a:srgbClr val="000000"/>
                </a:solidFill>
              </a:rPr>
              <a:t>Teknik Industri</a:t>
            </a:r>
          </a:p>
          <a:p>
            <a:r>
              <a:rPr lang="en-US" sz="2400">
                <a:solidFill>
                  <a:srgbClr val="000000"/>
                </a:solidFill>
              </a:rPr>
              <a:t>Universitas Persada Indonesia YAI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>
                <a:solidFill>
                  <a:srgbClr val="000000"/>
                </a:solidFill>
              </a:rPr>
              <a:t>Tahap awal sebelum melakukan analisis lanjutan (regresi berganda, analisis faktor, diskriminan, cluster analysis)</a:t>
            </a:r>
          </a:p>
          <a:p>
            <a:pPr algn="just"/>
            <a:r>
              <a:rPr lang="en-US" sz="3600">
                <a:solidFill>
                  <a:srgbClr val="000000"/>
                </a:solidFill>
              </a:rPr>
              <a:t>Tujuan : memastikan data yang dianalisis layak, bersih dan memenuhi asumsi dasar dari metode analisis multivariat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Langkah Examining Data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Pemeriksaan struktur dan kelengkapan data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Deteksi dan penanganan data hilang (Missing Values)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Pemeriksaan outlier 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Uji normalitas data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Uji linearitas dan homogenitas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Uji multikolinearitas dan korelasi</a:t>
            </a:r>
          </a:p>
        </p:txBody>
      </p:sp>
    </p:spTree>
    <p:extLst>
      <p:ext uri="{BB962C8B-B14F-4D97-AF65-F5344CB8AC3E}">
        <p14:creationId xmlns:p14="http://schemas.microsoft.com/office/powerpoint/2010/main" val="13499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>
                <a:solidFill>
                  <a:srgbClr val="003366"/>
                </a:solidFill>
              </a:rPr>
              <a:t>Pemeriksaan Kelengkapan Data</a:t>
            </a:r>
            <a:endParaRPr b="1" i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Langkah pemeriksaan :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Jumlah variabel dan observasi (kesesuaian dengan desain penelitian)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Tipe data setiap varibel (nominal, ordinal, interval, rasio)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Ketersediaan data, memastikan apakah ada missing values</a:t>
            </a:r>
          </a:p>
        </p:txBody>
      </p:sp>
    </p:spTree>
    <p:extLst>
      <p:ext uri="{BB962C8B-B14F-4D97-AF65-F5344CB8AC3E}">
        <p14:creationId xmlns:p14="http://schemas.microsoft.com/office/powerpoint/2010/main" val="1058626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>
                <a:solidFill>
                  <a:srgbClr val="003366"/>
                </a:solidFill>
              </a:rPr>
              <a:t>Penanganan Missing Value</a:t>
            </a:r>
            <a:endParaRPr b="1" i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Missing value : kondisi ketika suatu pengamatan pada satu variable atau lebih tidak memiliki nilai data</a:t>
            </a:r>
          </a:p>
          <a:p>
            <a:r>
              <a:rPr lang="en-US">
                <a:solidFill>
                  <a:srgbClr val="000000"/>
                </a:solidFill>
              </a:rPr>
              <a:t>informasi yang tidak tersedia untuk sebuah kasus disebabkan karena informasi yang diperlukan sulit dicari dan tidak tersedia</a:t>
            </a:r>
          </a:p>
        </p:txBody>
      </p:sp>
    </p:spTree>
    <p:extLst>
      <p:ext uri="{BB962C8B-B14F-4D97-AF65-F5344CB8AC3E}">
        <p14:creationId xmlns:p14="http://schemas.microsoft.com/office/powerpoint/2010/main" val="255975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Kondisi Missing Value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Missing value terjadi karena : </a:t>
            </a:r>
          </a:p>
          <a:p>
            <a:r>
              <a:rPr lang="en-US">
                <a:solidFill>
                  <a:srgbClr val="000000"/>
                </a:solidFill>
              </a:rPr>
              <a:t>Responden tidak menjawab pertanyaan</a:t>
            </a:r>
          </a:p>
          <a:p>
            <a:r>
              <a:rPr lang="en-US">
                <a:solidFill>
                  <a:srgbClr val="000000"/>
                </a:solidFill>
              </a:rPr>
              <a:t>Kesalahan pencatatan atau entri data</a:t>
            </a:r>
          </a:p>
          <a:p>
            <a:r>
              <a:rPr lang="en-US">
                <a:solidFill>
                  <a:srgbClr val="000000"/>
                </a:solidFill>
              </a:rPr>
              <a:t>Kerusakan atau hilangnya sebagian data</a:t>
            </a:r>
          </a:p>
        </p:txBody>
      </p:sp>
    </p:spTree>
    <p:extLst>
      <p:ext uri="{BB962C8B-B14F-4D97-AF65-F5344CB8AC3E}">
        <p14:creationId xmlns:p14="http://schemas.microsoft.com/office/powerpoint/2010/main" val="156693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Akibat Missing Value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Missing value dapat menjadi masalah karena : </a:t>
            </a:r>
          </a:p>
          <a:p>
            <a:r>
              <a:rPr lang="en-US">
                <a:solidFill>
                  <a:srgbClr val="000000"/>
                </a:solidFill>
              </a:rPr>
              <a:t>Mempengaruhi validitas hasil analisis</a:t>
            </a:r>
          </a:p>
          <a:p>
            <a:r>
              <a:rPr lang="en-US">
                <a:solidFill>
                  <a:srgbClr val="000000"/>
                </a:solidFill>
              </a:rPr>
              <a:t>Mengurangi ukuran sampel efektif</a:t>
            </a:r>
          </a:p>
          <a:p>
            <a:r>
              <a:rPr lang="en-US">
                <a:solidFill>
                  <a:srgbClr val="000000"/>
                </a:solidFill>
              </a:rPr>
              <a:t>Menyebabkan bias</a:t>
            </a:r>
          </a:p>
          <a:p>
            <a:r>
              <a:rPr lang="en-US">
                <a:solidFill>
                  <a:srgbClr val="000000"/>
                </a:solidFill>
              </a:rPr>
              <a:t>Menganggu asumsi statistik</a:t>
            </a:r>
          </a:p>
          <a:p>
            <a:r>
              <a:rPr lang="en-US">
                <a:solidFill>
                  <a:srgbClr val="000000"/>
                </a:solidFill>
              </a:rPr>
              <a:t>Mempengaruhi hasil perhitungan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8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Jenis Missing Value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MCAR (Missing Completely at Random)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Data hilang secara acak penuh, tidak terkait dengan variabel lainnya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Contoh : lembar jawaban rusak</a:t>
            </a:r>
          </a:p>
          <a:p>
            <a:pPr marL="404813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55563" indent="0">
              <a:buNone/>
            </a:pPr>
            <a:r>
              <a:rPr lang="en-US">
                <a:solidFill>
                  <a:srgbClr val="000000"/>
                </a:solidFill>
              </a:rPr>
              <a:t>MAR (Missing at Random)</a:t>
            </a:r>
          </a:p>
          <a:p>
            <a:pPr marL="512763" indent="-457200"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Data hilang tergantung pada variabel lain, tetapi tidak tergantung pada nilai variabel itu sendiri</a:t>
            </a:r>
          </a:p>
          <a:p>
            <a:pPr marL="512763" indent="-457200"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Contoh : data penghasilan tidak diisi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888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Jenis Missing Value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NCAR (Not Missing at Random)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Data hilang tergantung pada nilai itu sendiri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Contoh : responden berpenghasilan tinggi tidak mengisi kolom penghasilan, padahal data tersebut data dengan nilai yang tinggi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Dapat menyebabkan bias signifikan dan sulit diperbaiki</a:t>
            </a:r>
          </a:p>
          <a:p>
            <a:pPr marL="404813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366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003366"/>
                </a:solidFill>
              </a:rPr>
              <a:t>Langkah Missing Value dalam Analisis Multivariat 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8416977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Jika &lt;5% data hilang, imputasi sederhana (mean/median) masih aman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Jika 5-15% data hilang, pertimbangkan metode imputasi lanjutan (regresi atau multiple imputation)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Jika 15-20% data hilang, perlu analisis mendalam dan lakukan desain penelitian ulang</a:t>
            </a:r>
          </a:p>
          <a:p>
            <a:pPr marL="404813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592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>
                <a:solidFill>
                  <a:srgbClr val="003366"/>
                </a:solidFill>
              </a:rPr>
              <a:t>Pemeriksaan Outliner</a:t>
            </a:r>
            <a:endParaRPr b="1" i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000000"/>
                </a:solidFill>
              </a:rPr>
              <a:t>Data outlier adalah data yang secara nyata berbeda dengan data-data yang lain</a:t>
            </a:r>
          </a:p>
          <a:p>
            <a:r>
              <a:rPr lang="en-US">
                <a:solidFill>
                  <a:srgbClr val="000000"/>
                </a:solidFill>
              </a:rPr>
              <a:t>Tujuan pemeriksaan outliner adalah memastikan data bersih dan valid sehingga hasil analisis akurat</a:t>
            </a:r>
          </a:p>
          <a:p>
            <a:r>
              <a:rPr lang="en-US">
                <a:solidFill>
                  <a:srgbClr val="000000"/>
                </a:solidFill>
              </a:rPr>
              <a:t>Data outlier bisa terjadi karena :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Kesalahan input data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Kesalahan pengambilan sampel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Terdapat data ekstrem yang tidak bisa dihindarkan keberadaannya</a:t>
            </a:r>
          </a:p>
        </p:txBody>
      </p:sp>
    </p:spTree>
    <p:extLst>
      <p:ext uri="{BB962C8B-B14F-4D97-AF65-F5344CB8AC3E}">
        <p14:creationId xmlns:p14="http://schemas.microsoft.com/office/powerpoint/2010/main" val="4174690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Tujuan Pemeriksaan Outliner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Outliner dapat menggeser rata-rata dan kovarians, yang menjadi dasar analisis multivariat</a:t>
            </a:r>
          </a:p>
          <a:p>
            <a:r>
              <a:rPr lang="en-US">
                <a:solidFill>
                  <a:srgbClr val="000000"/>
                </a:solidFill>
              </a:rPr>
              <a:t>Dapat mengubah struktur hubungan antarvariabel dan menyebabkan hasil analisis tidak stabil</a:t>
            </a:r>
          </a:p>
          <a:p>
            <a:r>
              <a:rPr lang="en-US">
                <a:solidFill>
                  <a:srgbClr val="000000"/>
                </a:solidFill>
              </a:rPr>
              <a:t>Dapat menyebabkan pelanggaran asumsi</a:t>
            </a:r>
          </a:p>
        </p:txBody>
      </p:sp>
    </p:spTree>
    <p:extLst>
      <p:ext uri="{BB962C8B-B14F-4D97-AF65-F5344CB8AC3E}">
        <p14:creationId xmlns:p14="http://schemas.microsoft.com/office/powerpoint/2010/main" val="12788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Metode Pemeriksaan Outliner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Metode yang paling umum : </a:t>
            </a:r>
            <a:r>
              <a:rPr lang="en-US" i="1">
                <a:solidFill>
                  <a:srgbClr val="000000"/>
                </a:solidFill>
              </a:rPr>
              <a:t>Mahalanobis Distance</a:t>
            </a:r>
          </a:p>
          <a:p>
            <a:r>
              <a:rPr lang="en-US">
                <a:solidFill>
                  <a:srgbClr val="000000"/>
                </a:solidFill>
              </a:rPr>
              <a:t>Mengukur jarak suatu observasidari pusat data (mean) dengan memperhitungkan kovarians antar variabel</a:t>
            </a:r>
          </a:p>
          <a:p>
            <a:r>
              <a:rPr lang="en-US">
                <a:solidFill>
                  <a:srgbClr val="000000"/>
                </a:solidFill>
              </a:rPr>
              <a:t>Contoh ?</a:t>
            </a:r>
          </a:p>
        </p:txBody>
      </p:sp>
    </p:spTree>
    <p:extLst>
      <p:ext uri="{BB962C8B-B14F-4D97-AF65-F5344CB8AC3E}">
        <p14:creationId xmlns:p14="http://schemas.microsoft.com/office/powerpoint/2010/main" val="1602548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>
                <a:solidFill>
                  <a:srgbClr val="003366"/>
                </a:solidFill>
              </a:rPr>
              <a:t>Uji normalitas</a:t>
            </a:r>
            <a:endParaRPr b="1" i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Uji normalitas : prosedur untuk mengetahui apakah data pada variable penelitian berdistribusi normal atau tidak</a:t>
            </a:r>
          </a:p>
          <a:p>
            <a:r>
              <a:rPr lang="en-US">
                <a:solidFill>
                  <a:srgbClr val="000000"/>
                </a:solidFill>
              </a:rPr>
              <a:t>Distribusi normal berarti data menyebar secara simetris di sekitar rata-rata</a:t>
            </a:r>
          </a:p>
        </p:txBody>
      </p:sp>
    </p:spTree>
    <p:extLst>
      <p:ext uri="{BB962C8B-B14F-4D97-AF65-F5344CB8AC3E}">
        <p14:creationId xmlns:p14="http://schemas.microsoft.com/office/powerpoint/2010/main" val="2033428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Tujuan Uji Normalitas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Memastikan data memenuhi asumsi dasar analisis multivariat</a:t>
            </a:r>
          </a:p>
          <a:p>
            <a:r>
              <a:rPr lang="en-US">
                <a:solidFill>
                  <a:srgbClr val="000000"/>
                </a:solidFill>
              </a:rPr>
              <a:t>Menentukan apakah perlu dilakukan transformasi data</a:t>
            </a:r>
          </a:p>
          <a:p>
            <a:r>
              <a:rPr lang="en-US">
                <a:solidFill>
                  <a:srgbClr val="000000"/>
                </a:solidFill>
              </a:rPr>
              <a:t>Menghindari kesalahan interpretasi akibat data yang menyimpang dari distribusi normal</a:t>
            </a:r>
          </a:p>
        </p:txBody>
      </p:sp>
    </p:spTree>
    <p:extLst>
      <p:ext uri="{BB962C8B-B14F-4D97-AF65-F5344CB8AC3E}">
        <p14:creationId xmlns:p14="http://schemas.microsoft.com/office/powerpoint/2010/main" val="349789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Metode Uji Normalitas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Multivariate Skewness dan Kurtosis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Jika nilai skewness dan kurtosis Mardia tidak signifikan, maka data dianggap normal multivariat</a:t>
            </a:r>
          </a:p>
          <a:p>
            <a:r>
              <a:rPr lang="en-US">
                <a:solidFill>
                  <a:srgbClr val="000000"/>
                </a:solidFill>
              </a:rPr>
              <a:t>Mahalanobis distance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Jika nilai mahalanobis tinggi, kemungkinan data tidak normal</a:t>
            </a:r>
          </a:p>
        </p:txBody>
      </p:sp>
    </p:spTree>
    <p:extLst>
      <p:ext uri="{BB962C8B-B14F-4D97-AF65-F5344CB8AC3E}">
        <p14:creationId xmlns:p14="http://schemas.microsoft.com/office/powerpoint/2010/main" val="10810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>
                <a:solidFill>
                  <a:srgbClr val="003366"/>
                </a:solidFill>
              </a:rPr>
              <a:t>Uji Linieritas</a:t>
            </a:r>
            <a:endParaRPr b="1" i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Uji yang dilakukan untuk memastikan hubungan antara variable independent (X) dan variable dependen (Y) bersifat linear (garis lurus)</a:t>
            </a:r>
          </a:p>
          <a:p>
            <a:r>
              <a:rPr lang="en-US">
                <a:solidFill>
                  <a:srgbClr val="000000"/>
                </a:solidFill>
              </a:rPr>
              <a:t>Perubahan pada variable X harus sebanding secara konstan dengan perubahan pada Y</a:t>
            </a:r>
          </a:p>
          <a:p>
            <a:r>
              <a:rPr lang="en-US">
                <a:solidFill>
                  <a:srgbClr val="000000"/>
                </a:solidFill>
              </a:rPr>
              <a:t>Jika hubungan tidak linear maka hasil analisis menjadi tidak valid atau bias</a:t>
            </a:r>
          </a:p>
        </p:txBody>
      </p:sp>
    </p:spTree>
    <p:extLst>
      <p:ext uri="{BB962C8B-B14F-4D97-AF65-F5344CB8AC3E}">
        <p14:creationId xmlns:p14="http://schemas.microsoft.com/office/powerpoint/2010/main" val="2816589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0399"/>
          </a:xfrm>
        </p:spPr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Metode Pengujian Linearitas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599" y="1225037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Metode Grafik (Visual inspection)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Buat scatterplot antara variable bebas dan variable tak bebas</a:t>
            </a:r>
          </a:p>
          <a:p>
            <a:pPr lvl="1"/>
            <a:r>
              <a:rPr lang="en-US">
                <a:solidFill>
                  <a:srgbClr val="000000"/>
                </a:solidFill>
              </a:rPr>
              <a:t>Amati pola : jika membentuk pola garis lurus naik/ turun berarti linear, jika membentuk pola lengkung berarti tidak linear</a:t>
            </a:r>
          </a:p>
          <a:p>
            <a:r>
              <a:rPr lang="en-US">
                <a:solidFill>
                  <a:srgbClr val="000000"/>
                </a:solidFill>
              </a:rPr>
              <a:t>Metode Statistik (Uni Anova Linearitas)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BB3978-1291-4B0F-ABC7-E6BE3FF1D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36" y="4730260"/>
            <a:ext cx="7476190" cy="1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39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>
                <a:solidFill>
                  <a:srgbClr val="003366"/>
                </a:solidFill>
              </a:rPr>
              <a:t>Uji multikolinearitas dan korelasi</a:t>
            </a:r>
            <a:endParaRPr b="1" i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Langkah awal untuk memeriksa apakah variabel bebas memiliki hubungan linear yang sangat kuat satu dengan yang lainnya</a:t>
            </a:r>
          </a:p>
          <a:p>
            <a:r>
              <a:rPr lang="en-US">
                <a:solidFill>
                  <a:srgbClr val="000000"/>
                </a:solidFill>
              </a:rPr>
              <a:t>Jika multikolinearitas terjadi, artinya : variable-variabel bebas tidak memberikan informasi yang unik terhadap variabel dependennya (sebagian besar informasi variabel tersebut tumpang tindih) </a:t>
            </a:r>
          </a:p>
        </p:txBody>
      </p:sp>
    </p:spTree>
    <p:extLst>
      <p:ext uri="{BB962C8B-B14F-4D97-AF65-F5344CB8AC3E}">
        <p14:creationId xmlns:p14="http://schemas.microsoft.com/office/powerpoint/2010/main" val="2297809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Tujuan Uji Multikolinearitas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58784" cy="4690871"/>
          </a:xfrm>
        </p:spPr>
        <p:txBody>
          <a:bodyPr>
            <a:noAutofit/>
          </a:bodyPr>
          <a:lstStyle/>
          <a:p>
            <a:r>
              <a:rPr lang="en-US" sz="3600"/>
              <a:t>Memastikan bahwa setiap variabel bebas berkontribusi secara independen dalam model</a:t>
            </a:r>
          </a:p>
          <a:p>
            <a:r>
              <a:rPr lang="en-US" sz="3600"/>
              <a:t>Menghindari hasil analisis yang tidak stabil atau menyesatkan</a:t>
            </a:r>
          </a:p>
          <a:p>
            <a:r>
              <a:rPr lang="en-US" sz="3600"/>
              <a:t>Memastikan interpretasi koefisien regresi tetap valid</a:t>
            </a:r>
          </a:p>
        </p:txBody>
      </p:sp>
    </p:spTree>
    <p:extLst>
      <p:ext uri="{BB962C8B-B14F-4D97-AF65-F5344CB8AC3E}">
        <p14:creationId xmlns:p14="http://schemas.microsoft.com/office/powerpoint/2010/main" val="1750789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Pengukuran Multikolinearitas</a:t>
            </a:r>
            <a:endParaRPr b="1">
              <a:solidFill>
                <a:srgbClr val="00336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4204"/>
                <a:ext cx="8558784" cy="5076868"/>
              </a:xfrm>
            </p:spPr>
            <p:txBody>
              <a:bodyPr>
                <a:noAutofit/>
              </a:bodyPr>
              <a:lstStyle/>
              <a:p>
                <a:r>
                  <a:rPr lang="en-US" sz="2800"/>
                  <a:t>Korelasi antar variable bebas </a:t>
                </a:r>
              </a:p>
              <a:p>
                <a:pPr lvl="1"/>
                <a:r>
                  <a:rPr lang="en-US"/>
                  <a:t>Korelasi &gt; 0.8 indikasi adanya multikolinearitas</a:t>
                </a:r>
              </a:p>
              <a:p>
                <a:r>
                  <a:rPr lang="en-US" sz="2800"/>
                  <a:t>Variance Inflation Factor (VIF)</a:t>
                </a: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endParaRPr lang="en-US" sz="3600"/>
              </a:p>
              <a:p>
                <a:r>
                  <a:rPr lang="en-US" sz="2800"/>
                  <a:t>Tolerance</a:t>
                </a:r>
              </a:p>
              <a:p>
                <a:pPr lvl="1"/>
                <a:r>
                  <a:rPr lang="en-US" sz="2400"/>
                  <a:t>Tolerance = 1 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4204"/>
                <a:ext cx="8558784" cy="5076868"/>
              </a:xfrm>
              <a:blipFill>
                <a:blip r:embed="rId2"/>
                <a:stretch>
                  <a:fillRect l="-1282" t="-1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055FE31-5698-415E-BFAB-E818088F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91" y="2830014"/>
            <a:ext cx="1461350" cy="793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BEAB91-FC48-4C88-BF9C-FA131AD63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741" y="2858511"/>
            <a:ext cx="4361905" cy="1143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3FB57D-DDF6-4A9D-8488-3EFA42919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7580" y="5113812"/>
            <a:ext cx="4600000" cy="79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29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Tindakan Multikolinearitas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58784" cy="46908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/>
              <a:t>Apabila terjadi multikolineritas, maka :</a:t>
            </a:r>
          </a:p>
          <a:p>
            <a:r>
              <a:rPr lang="en-US" sz="3600"/>
              <a:t>Hapus salah satu variabel yang memiliki korelasi tinggi</a:t>
            </a:r>
          </a:p>
          <a:p>
            <a:r>
              <a:rPr lang="en-US" sz="3600"/>
              <a:t>Gabungkan beberapa variabel menjadi satu faktor</a:t>
            </a:r>
          </a:p>
        </p:txBody>
      </p:sp>
    </p:spTree>
    <p:extLst>
      <p:ext uri="{BB962C8B-B14F-4D97-AF65-F5344CB8AC3E}">
        <p14:creationId xmlns:p14="http://schemas.microsoft.com/office/powerpoint/2010/main" val="3515515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Contoh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58784" cy="46908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/>
              <a:t>Analisis pengaruh nilai total indeks prestasi dan usia mahasiswa terhadap waktu kelulusan</a:t>
            </a:r>
          </a:p>
          <a:p>
            <a:r>
              <a:rPr lang="en-US" sz="3600"/>
              <a:t>Jika indeks prestasi dan usia memiliki korelasi &gt; 0,8 maka keduanya memberikan informasi yang hampir sama, artinya terjadi multikolinearitas</a:t>
            </a:r>
          </a:p>
          <a:p>
            <a:r>
              <a:rPr lang="en-US" sz="3600"/>
              <a:t>Hapus atau gabungkan variabel tersebut</a:t>
            </a:r>
          </a:p>
        </p:txBody>
      </p:sp>
    </p:spTree>
    <p:extLst>
      <p:ext uri="{BB962C8B-B14F-4D97-AF65-F5344CB8AC3E}">
        <p14:creationId xmlns:p14="http://schemas.microsoft.com/office/powerpoint/2010/main" val="414521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790</Words>
  <Application>Microsoft Office PowerPoint</Application>
  <PresentationFormat>On-screen Show (4:3)</PresentationFormat>
  <Paragraphs>110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 Math</vt:lpstr>
      <vt:lpstr>Office Theme</vt:lpstr>
      <vt:lpstr>Examining Data</vt:lpstr>
      <vt:lpstr>PowerPoint Presentation</vt:lpstr>
      <vt:lpstr>Langkah Examining Data</vt:lpstr>
      <vt:lpstr>Pemeriksaan Kelengkapan Data</vt:lpstr>
      <vt:lpstr>Penanganan Missing Value</vt:lpstr>
      <vt:lpstr>Kondisi Missing Value</vt:lpstr>
      <vt:lpstr>Akibat Missing Value</vt:lpstr>
      <vt:lpstr>Jenis Missing Value</vt:lpstr>
      <vt:lpstr>Jenis Missing Value</vt:lpstr>
      <vt:lpstr>Langkah Missing Value dalam Analisis Multivariat </vt:lpstr>
      <vt:lpstr>Pemeriksaan Outliner</vt:lpstr>
      <vt:lpstr>Tujuan Pemeriksaan Outliner</vt:lpstr>
      <vt:lpstr>Metode Pemeriksaan Outliner</vt:lpstr>
      <vt:lpstr>Uji normalitas</vt:lpstr>
      <vt:lpstr>Tujuan Uji Normalitas</vt:lpstr>
      <vt:lpstr>Metode Uji Normalitas</vt:lpstr>
      <vt:lpstr>Uji Linieritas</vt:lpstr>
      <vt:lpstr>Metode Pengujian Linearitas</vt:lpstr>
      <vt:lpstr>Uji multikolinearitas dan korelasi</vt:lpstr>
      <vt:lpstr>Tujuan Uji Multikolinearitas</vt:lpstr>
      <vt:lpstr>Pengukuran Multikolinearitas</vt:lpstr>
      <vt:lpstr>Tindakan Multikolinearitas</vt:lpstr>
      <vt:lpstr>Contoh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Analisis Multivariat</dc:title>
  <dc:subject/>
  <dc:creator>Diah Dee</dc:creator>
  <cp:keywords/>
  <dc:description>generated using python-pptx</dc:description>
  <cp:lastModifiedBy>Diah Dee</cp:lastModifiedBy>
  <cp:revision>11</cp:revision>
  <dcterms:created xsi:type="dcterms:W3CDTF">2013-01-27T09:14:16Z</dcterms:created>
  <dcterms:modified xsi:type="dcterms:W3CDTF">2025-09-29T06:38:41Z</dcterms:modified>
  <cp:category/>
</cp:coreProperties>
</file>